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2"/>
  </p:notesMasterIdLst>
  <p:sldIdLst>
    <p:sldId id="256" r:id="rId2"/>
    <p:sldId id="306" r:id="rId3"/>
    <p:sldId id="307" r:id="rId4"/>
    <p:sldId id="308" r:id="rId5"/>
    <p:sldId id="309" r:id="rId6"/>
    <p:sldId id="310" r:id="rId7"/>
    <p:sldId id="311" r:id="rId8"/>
    <p:sldId id="270" r:id="rId9"/>
    <p:sldId id="271" r:id="rId10"/>
    <p:sldId id="272" r:id="rId11"/>
    <p:sldId id="299" r:id="rId12"/>
    <p:sldId id="273" r:id="rId13"/>
    <p:sldId id="266" r:id="rId14"/>
    <p:sldId id="267" r:id="rId15"/>
    <p:sldId id="268" r:id="rId16"/>
    <p:sldId id="276" r:id="rId17"/>
    <p:sldId id="292" r:id="rId18"/>
    <p:sldId id="312" r:id="rId19"/>
    <p:sldId id="297" r:id="rId20"/>
    <p:sldId id="29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9" autoAdjust="0"/>
    <p:restoredTop sz="94622" autoAdjust="0"/>
  </p:normalViewPr>
  <p:slideViewPr>
    <p:cSldViewPr>
      <p:cViewPr varScale="1">
        <p:scale>
          <a:sx n="41" d="100"/>
          <a:sy n="41" d="100"/>
        </p:scale>
        <p:origin x="-6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Дети с нарушениями опорно-двигательного аппарата</a:t>
            </a:r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 с нарушениями опорно-двигательного аппарата</c:v>
                </c:pt>
              </c:strCache>
            </c:strRef>
          </c:tx>
          <c:explosion val="25"/>
          <c:dPt>
            <c:idx val="3"/>
            <c:bubble3D val="0"/>
            <c:explosion val="27"/>
          </c:dPt>
          <c:dLbls>
            <c:dLbl>
              <c:idx val="0"/>
              <c:layout>
                <c:manualLayout>
                  <c:x val="-0.14402602799650038"/>
                  <c:y val="-9.2748356961376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7059601924759431E-2"/>
                  <c:y val="5.5462596311257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4406386701662294E-2"/>
                  <c:y val="6.894816095812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Школа-интернат № 4 (VI вида)</c:v>
                </c:pt>
                <c:pt idx="1">
                  <c:v>Школа-интернат № 7 (V вида)</c:v>
                </c:pt>
                <c:pt idx="2">
                  <c:v>Школа № 172 (III, IV вида)</c:v>
                </c:pt>
                <c:pt idx="3">
                  <c:v>Массовые школы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434282253179928"/>
          <c:y val="0.26735707841207351"/>
          <c:w val="0.38565717746820122"/>
          <c:h val="0.67335875984251969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 с заболеванием сахарный диабет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1"/>
                <c:pt idx="0">
                  <c:v>Массовые школы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0.27778</cdr:x>
      <cdr:y>0.48571</cdr:y>
    </cdr:from>
    <cdr:to>
      <cdr:x>0.5</cdr:x>
      <cdr:y>0.82857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3000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0.31481</cdr:x>
      <cdr:y>0.62857</cdr:y>
    </cdr:from>
    <cdr:to>
      <cdr:x>0.53704</cdr:x>
      <cdr:y>0.97143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5400" y="1676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tx1"/>
              </a:solidFill>
            </a:rPr>
            <a:t>100%</a:t>
          </a:r>
          <a:endParaRPr lang="ru-RU" sz="18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52AEF7A-9B25-41AC-93A4-774157CCE7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9929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84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31201-8519-4D8C-A89D-5CAE56AA4C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027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0C121-8AF9-4654-81D5-2F24916FB1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448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DA0FE-F855-4C81-B040-5DC455502D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300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2E5FF-DE89-407C-9897-F6D945731F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238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4D11D-8773-4636-B20A-8045C3AF74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843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8E2B6-B679-40B8-BB6D-E0D8DB313D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131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A6D68-C873-45E2-B6C0-04EE951B09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797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A41D1-F75C-4818-AEC2-D48DCE21DC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696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377D7-380D-4EC0-89E8-2346B76858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745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2FBD6-07AA-40BB-BDA9-80286A58A2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791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75EEF-0CA0-47EB-8165-D36206E816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690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2370E-8454-4492-8BA7-C6DBAD7BA4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5439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31AA693-AB39-4602-9829-1741C2F3EE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74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4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74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4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8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029200" y="2362200"/>
            <a:ext cx="3810000" cy="2438400"/>
          </a:xfrm>
        </p:spPr>
        <p:txBody>
          <a:bodyPr/>
          <a:lstStyle/>
          <a:p>
            <a:pPr eaLnBrk="1" hangingPunct="1">
              <a:defRPr/>
            </a:pPr>
            <a:endParaRPr lang="ru-RU" altLang="ru-RU" i="1" dirty="0" smtClean="0"/>
          </a:p>
          <a:p>
            <a:pPr>
              <a:lnSpc>
                <a:spcPct val="150000"/>
              </a:lnSpc>
              <a:defRPr/>
            </a:pPr>
            <a:r>
              <a:rPr lang="ru-RU" altLang="ru-RU" sz="1800" b="1" dirty="0" err="1" smtClean="0">
                <a:solidFill>
                  <a:srgbClr val="FFFFFF"/>
                </a:solidFill>
                <a:latin typeface="Tahoma"/>
                <a:cs typeface="Arial"/>
              </a:rPr>
              <a:t>Шайдуллина</a:t>
            </a:r>
            <a:r>
              <a:rPr lang="ru-RU" altLang="ru-RU" sz="1800" b="1" dirty="0" smtClean="0">
                <a:solidFill>
                  <a:srgbClr val="FFFFFF"/>
                </a:solidFill>
                <a:latin typeface="Tahoma"/>
                <a:cs typeface="Arial"/>
              </a:rPr>
              <a:t> Е.В.</a:t>
            </a:r>
          </a:p>
          <a:p>
            <a:pPr>
              <a:lnSpc>
                <a:spcPct val="150000"/>
              </a:lnSpc>
              <a:defRPr/>
            </a:pPr>
            <a:r>
              <a:rPr lang="ru-RU" altLang="ru-RU" sz="1800" b="1" dirty="0" smtClean="0">
                <a:solidFill>
                  <a:srgbClr val="FFFFFF"/>
                </a:solidFill>
                <a:latin typeface="Tahoma"/>
                <a:cs typeface="Arial"/>
              </a:rPr>
              <a:t>заведующая МАДОУ</a:t>
            </a:r>
          </a:p>
          <a:p>
            <a:pPr>
              <a:lnSpc>
                <a:spcPct val="150000"/>
              </a:lnSpc>
              <a:defRPr/>
            </a:pPr>
            <a:r>
              <a:rPr lang="ru-RU" altLang="ru-RU" sz="1800" b="1" dirty="0" smtClean="0">
                <a:solidFill>
                  <a:srgbClr val="FFFFFF"/>
                </a:solidFill>
                <a:latin typeface="Tahoma"/>
                <a:cs typeface="Arial"/>
              </a:rPr>
              <a:t> «Центр развития ребенка - детский сад №16» «Счастливый малыш»</a:t>
            </a:r>
          </a:p>
          <a:p>
            <a:pPr>
              <a:lnSpc>
                <a:spcPct val="150000"/>
              </a:lnSpc>
              <a:defRPr/>
            </a:pPr>
            <a:r>
              <a:rPr lang="ru-RU" altLang="ru-RU" sz="1800" b="1" dirty="0" smtClean="0">
                <a:solidFill>
                  <a:srgbClr val="FFFFFF"/>
                </a:solidFill>
                <a:latin typeface="Tahoma"/>
                <a:cs typeface="Arial"/>
              </a:rPr>
              <a:t>Ново-Савиновского района г. Казани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4722813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" y="152400"/>
            <a:ext cx="81534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kern="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/>
            </a:r>
            <a:br>
              <a:rPr lang="ru-RU" altLang="ru-RU" sz="4000" b="1" kern="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</a:br>
            <a:r>
              <a:rPr lang="ru-RU" altLang="ru-RU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Особенности образовательного пространства в инклюзивном детском саду </a:t>
            </a:r>
            <a:endParaRPr lang="ru-RU" dirty="0"/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685800" y="1066800"/>
            <a:ext cx="7924800" cy="5334000"/>
          </a:xfrm>
        </p:spPr>
        <p:txBody>
          <a:bodyPr/>
          <a:lstStyle/>
          <a:p>
            <a:pPr algn="l" eaLnBrk="1" hangingPunct="1"/>
            <a:r>
              <a:rPr lang="ru-RU" altLang="ru-RU" sz="2800" dirty="0">
                <a:latin typeface="Tahoma" pitchFamily="34" charset="0"/>
                <a:cs typeface="Tahoma" pitchFamily="34" charset="0"/>
              </a:rPr>
              <a:t>Лечение сахарного диабета у детей       включает:</a:t>
            </a:r>
            <a:r>
              <a:rPr lang="ru-RU" altLang="ru-RU" sz="1800" dirty="0"/>
              <a:t/>
            </a:r>
            <a:br>
              <a:rPr lang="ru-RU" altLang="ru-RU" sz="1800" dirty="0"/>
            </a:br>
            <a:r>
              <a:rPr lang="ru-RU" altLang="ru-RU" sz="1800" dirty="0" smtClean="0"/>
              <a:t/>
            </a:r>
            <a:br>
              <a:rPr lang="ru-RU" altLang="ru-RU" sz="1800" dirty="0" smtClean="0"/>
            </a:br>
            <a:r>
              <a:rPr lang="ru-RU" altLang="ru-RU" sz="1800" dirty="0"/>
              <a:t/>
            </a:r>
            <a:br>
              <a:rPr lang="ru-RU" altLang="ru-RU" sz="1800" dirty="0"/>
            </a:br>
            <a:r>
              <a:rPr lang="ru-RU" altLang="ru-RU" sz="2800" b="0" dirty="0" smtClean="0">
                <a:effectLst/>
                <a:latin typeface="Tahoma" pitchFamily="34" charset="0"/>
                <a:cs typeface="Tahoma" pitchFamily="34" charset="0"/>
              </a:rPr>
              <a:t>1.Соблюдение диеты</a:t>
            </a:r>
            <a:br>
              <a:rPr lang="ru-RU" altLang="ru-RU" sz="2800" b="0" dirty="0" smtClean="0">
                <a:effectLst/>
                <a:latin typeface="Tahoma" pitchFamily="34" charset="0"/>
                <a:cs typeface="Tahoma" pitchFamily="34" charset="0"/>
              </a:rPr>
            </a:br>
            <a:r>
              <a:rPr lang="ru-RU" altLang="ru-RU" sz="2800" b="0" dirty="0" smtClean="0">
                <a:effectLst/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2800" b="0" dirty="0" smtClean="0">
                <a:effectLst/>
                <a:latin typeface="Tahoma" pitchFamily="34" charset="0"/>
                <a:cs typeface="Tahoma" pitchFamily="34" charset="0"/>
              </a:rPr>
            </a:br>
            <a:r>
              <a:rPr lang="ru-RU" altLang="ru-RU" sz="2800" b="0" dirty="0" smtClean="0">
                <a:effectLst/>
                <a:latin typeface="Tahoma" pitchFamily="34" charset="0"/>
                <a:cs typeface="Tahoma" pitchFamily="34" charset="0"/>
              </a:rPr>
              <a:t>2.Дозированные физические нагрузки</a:t>
            </a:r>
            <a:br>
              <a:rPr lang="ru-RU" altLang="ru-RU" sz="2800" b="0" dirty="0" smtClean="0">
                <a:effectLst/>
                <a:latin typeface="Tahoma" pitchFamily="34" charset="0"/>
                <a:cs typeface="Tahoma" pitchFamily="34" charset="0"/>
              </a:rPr>
            </a:br>
            <a:r>
              <a:rPr lang="ru-RU" altLang="ru-RU" sz="2800" b="0" dirty="0" smtClean="0">
                <a:effectLst/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2800" b="0" dirty="0" smtClean="0">
                <a:effectLst/>
                <a:latin typeface="Tahoma" pitchFamily="34" charset="0"/>
                <a:cs typeface="Tahoma" pitchFamily="34" charset="0"/>
              </a:rPr>
            </a:br>
            <a:r>
              <a:rPr lang="ru-RU" altLang="ru-RU" sz="2800" b="0" dirty="0" smtClean="0">
                <a:effectLst/>
                <a:latin typeface="Tahoma" pitchFamily="34" charset="0"/>
                <a:cs typeface="Tahoma" pitchFamily="34" charset="0"/>
              </a:rPr>
              <a:t>3.Лечение препаратами инсулина</a:t>
            </a:r>
            <a:r>
              <a:rPr lang="ru-RU" altLang="ru-RU" sz="2000" b="0" dirty="0" smtClean="0">
                <a:effectLst/>
              </a:rPr>
              <a:t/>
            </a:r>
            <a:br>
              <a:rPr lang="ru-RU" altLang="ru-RU" sz="2000" b="0" dirty="0" smtClean="0">
                <a:effectLst/>
              </a:rPr>
            </a:br>
            <a:endParaRPr lang="ru-RU" altLang="ru-RU" sz="2000" b="0" dirty="0" smtClean="0">
              <a:effectLst/>
            </a:endParaRPr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838200" y="1295400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i="1" dirty="0">
                <a:latin typeface="Tahoma" pitchFamily="34" charset="0"/>
                <a:cs typeface="Tahoma" pitchFamily="34" charset="0"/>
              </a:rPr>
              <a:t> </a:t>
            </a:r>
            <a:endParaRPr lang="ru-RU" altLang="ru-RU" sz="18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762000" y="838200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latin typeface="Tahoma" pitchFamily="34" charset="0"/>
                <a:cs typeface="Tahoma" pitchFamily="34" charset="0"/>
              </a:rPr>
              <a:t>Диета при сахарном диабете:</a:t>
            </a:r>
            <a:endParaRPr lang="ru-RU" alt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600200"/>
            <a:ext cx="7696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u="sng" kern="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Ограничения:</a:t>
            </a:r>
            <a:r>
              <a:rPr lang="ru-RU" altLang="ru-RU" sz="2400" kern="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хлебобулочные изделия из пшеничной  муки,  картофель,  каши (манная, рисовая),  цитрусовые,  сладкие  ягоды;</a:t>
            </a:r>
            <a:br>
              <a:rPr lang="ru-RU" altLang="ru-RU" sz="2400" kern="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altLang="ru-RU" sz="2400" kern="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рекомендуются каши из круп грубого помола (гречневая, овсяная, кукурузная), но не более </a:t>
            </a:r>
            <a:br>
              <a:rPr lang="ru-RU" altLang="ru-RU" sz="2400" kern="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altLang="ru-RU" sz="2400" kern="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1-2 р. в день. </a:t>
            </a:r>
            <a:br>
              <a:rPr lang="ru-RU" altLang="ru-RU" sz="2400" kern="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altLang="ru-RU" sz="2400" u="sng" kern="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Без ограничения:</a:t>
            </a:r>
            <a:r>
              <a:rPr lang="ru-RU" altLang="ru-RU" sz="2400" kern="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2400" kern="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altLang="ru-RU" sz="2400" kern="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овощи (все кроме картофеля);</a:t>
            </a:r>
            <a:br>
              <a:rPr lang="ru-RU" altLang="ru-RU" sz="2400" kern="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altLang="ru-RU" sz="2400" kern="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фрукты и ягоды- несладкие сорта яблок, черная смородина, вишня и т.д., сырыми и в компотах  без сахара или с заменителями сахара;</a:t>
            </a:r>
            <a:br>
              <a:rPr lang="ru-RU" altLang="ru-RU" sz="2400" kern="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altLang="ru-RU" sz="2400" kern="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мясо и рыба.</a:t>
            </a:r>
            <a:r>
              <a:rPr lang="ru-RU" altLang="ru-RU" sz="2400" b="1" kern="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2400" b="1" kern="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</a:b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82281"/>
            <a:ext cx="3554413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82281"/>
            <a:ext cx="3267075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7" y="3976687"/>
            <a:ext cx="2005013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689" y="4220703"/>
            <a:ext cx="3560763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9600" y="228600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kern="0" dirty="0">
                <a:solidFill>
                  <a:srgbClr val="E5E5FF"/>
                </a:solidFill>
                <a:latin typeface="Tahoma" pitchFamily="34" charset="0"/>
                <a:cs typeface="Tahoma" pitchFamily="34" charset="0"/>
              </a:rPr>
              <a:t>Развивающие занятия в </a:t>
            </a:r>
            <a:r>
              <a:rPr lang="ru-RU" altLang="ru-RU" sz="2800" b="1" kern="0" dirty="0" err="1">
                <a:solidFill>
                  <a:srgbClr val="E5E5FF"/>
                </a:solidFill>
                <a:latin typeface="Tahoma" pitchFamily="34" charset="0"/>
                <a:cs typeface="Tahoma" pitchFamily="34" charset="0"/>
              </a:rPr>
              <a:t>Монтессори</a:t>
            </a:r>
            <a:r>
              <a:rPr lang="ru-RU" altLang="ru-RU" sz="2800" b="1" kern="0" dirty="0">
                <a:solidFill>
                  <a:srgbClr val="E5E5FF"/>
                </a:solidFill>
                <a:latin typeface="Tahoma" pitchFamily="34" charset="0"/>
                <a:cs typeface="Tahoma" pitchFamily="34" charset="0"/>
              </a:rPr>
              <a:t> - классе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1295400" y="457200"/>
            <a:ext cx="7091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Tahoma" pitchFamily="34" charset="0"/>
                <a:cs typeface="Tahoma" pitchFamily="34" charset="0"/>
              </a:rPr>
              <a:t>Кабинет психологической разгрузки</a:t>
            </a:r>
          </a:p>
        </p:txBody>
      </p:sp>
      <p:pic>
        <p:nvPicPr>
          <p:cNvPr id="15363" name="Picture 6" descr="IMG_23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5" y="1398306"/>
            <a:ext cx="6631632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1120775" y="381000"/>
            <a:ext cx="7345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Tahoma" pitchFamily="34" charset="0"/>
                <a:cs typeface="Tahoma" pitchFamily="34" charset="0"/>
              </a:rPr>
              <a:t>Кабинеты коррекционной педагогики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7" b="9376"/>
          <a:stretch/>
        </p:blipFill>
        <p:spPr bwMode="auto">
          <a:xfrm>
            <a:off x="482599" y="1531848"/>
            <a:ext cx="3506789" cy="2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IMG_945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" r="3736"/>
          <a:stretch/>
        </p:blipFill>
        <p:spPr bwMode="auto">
          <a:xfrm>
            <a:off x="482600" y="3922747"/>
            <a:ext cx="3506788" cy="252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IMG_937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363" y="1531848"/>
            <a:ext cx="3850311" cy="2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363" y="3922747"/>
            <a:ext cx="3850312" cy="256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533400"/>
            <a:ext cx="87550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Arial" charset="0"/>
              </a:rPr>
              <a:t>Художественно-эстетическое развитие детей</a:t>
            </a:r>
            <a:endParaRPr lang="ru-RU" sz="2800" dirty="0"/>
          </a:p>
        </p:txBody>
      </p:sp>
      <p:pic>
        <p:nvPicPr>
          <p:cNvPr id="17412" name="Picture 3" descr="I:\эко\222 (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I:\эко\9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4443"/>
          <a:stretch>
            <a:fillRect/>
          </a:stretch>
        </p:blipFill>
        <p:spPr bwMode="auto">
          <a:xfrm>
            <a:off x="5206525" y="3913188"/>
            <a:ext cx="3138488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I:\эко\186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b="7692"/>
          <a:stretch>
            <a:fillRect/>
          </a:stretch>
        </p:blipFill>
        <p:spPr bwMode="auto">
          <a:xfrm>
            <a:off x="990600" y="3886200"/>
            <a:ext cx="29718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61" y="1371600"/>
            <a:ext cx="3151187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>
                <a:effectLst/>
                <a:latin typeface="Tahoma" pitchFamily="34" charset="0"/>
                <a:cs typeface="Tahoma" pitchFamily="34" charset="0"/>
              </a:rPr>
              <a:t>Зал лечебной физкультуры</a:t>
            </a:r>
          </a:p>
        </p:txBody>
      </p:sp>
      <p:pic>
        <p:nvPicPr>
          <p:cNvPr id="18435" name="Picture 4" descr="IMG_03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IMG_02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t="22580"/>
          <a:stretch>
            <a:fillRect/>
          </a:stretch>
        </p:blipFill>
        <p:spPr bwMode="auto">
          <a:xfrm>
            <a:off x="5410200" y="1219200"/>
            <a:ext cx="2243138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IMG_03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" t="23288"/>
          <a:stretch>
            <a:fillRect/>
          </a:stretch>
        </p:blipFill>
        <p:spPr bwMode="auto">
          <a:xfrm>
            <a:off x="1371600" y="3886200"/>
            <a:ext cx="2222500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IMG_03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7200"/>
            <a:ext cx="33528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kern="1200" dirty="0">
                <a:solidFill>
                  <a:srgbClr val="FFFFFF"/>
                </a:solidFill>
                <a:effectLst/>
                <a:latin typeface="Tahoma" pitchFamily="34" charset="0"/>
                <a:cs typeface="Tahoma" pitchFamily="34" charset="0"/>
              </a:rPr>
              <a:t>Развивающая </a:t>
            </a:r>
            <a:r>
              <a:rPr lang="ru-RU" altLang="ru-RU" sz="2800" kern="1200" dirty="0" smtClean="0">
                <a:solidFill>
                  <a:srgbClr val="FFFFFF"/>
                </a:solidFill>
                <a:effectLst/>
                <a:latin typeface="Tahoma" pitchFamily="34" charset="0"/>
                <a:cs typeface="Tahoma" pitchFamily="34" charset="0"/>
              </a:rPr>
              <a:t>среда</a:t>
            </a:r>
            <a:endParaRPr lang="ru-RU" altLang="ru-RU" i="1" dirty="0" smtClean="0"/>
          </a:p>
        </p:txBody>
      </p:sp>
      <p:pic>
        <p:nvPicPr>
          <p:cNvPr id="19459" name="Picture 7" descr="SAM_32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00500"/>
            <a:ext cx="35306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9" descr="IMG_03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5433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IMG_02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60500"/>
            <a:ext cx="3505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 descr="I:\эко\164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005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381000" y="457200"/>
            <a:ext cx="8534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latin typeface="Tahoma" pitchFamily="34" charset="0"/>
                <a:cs typeface="Tahoma" pitchFamily="34" charset="0"/>
              </a:rPr>
              <a:t>Обхват школьным образованием – выпускников детского сада</a:t>
            </a:r>
            <a:endParaRPr lang="ru-RU" altLang="ru-RU" sz="28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33554711"/>
              </p:ext>
            </p:extLst>
          </p:nvPr>
        </p:nvGraphicFramePr>
        <p:xfrm>
          <a:off x="228600" y="1677112"/>
          <a:ext cx="4572000" cy="5028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61249021"/>
              </p:ext>
            </p:extLst>
          </p:nvPr>
        </p:nvGraphicFramePr>
        <p:xfrm>
          <a:off x="4876800" y="2895600"/>
          <a:ext cx="41148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3046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3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marL="838200" indent="-838200" algn="l" eaLnBrk="1" hangingPunct="1">
              <a:defRPr/>
            </a:pPr>
            <a:r>
              <a:rPr lang="ru-RU" altLang="ru-RU" sz="1800" dirty="0" smtClean="0"/>
              <a:t>               </a:t>
            </a:r>
            <a:endParaRPr lang="ru-RU" altLang="ru-RU" sz="2000" dirty="0" smtClean="0">
              <a:latin typeface="Times New Roman" pitchFamily="18" charset="0"/>
            </a:endParaRP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609600"/>
            <a:ext cx="74676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None/>
            </a:pPr>
            <a:r>
              <a:rPr lang="ru-RU" altLang="ru-RU" sz="2800" b="1" kern="1200" dirty="0">
                <a:solidFill>
                  <a:srgbClr val="FFFFFF"/>
                </a:solidFill>
                <a:effectLst/>
                <a:latin typeface="Tahoma" pitchFamily="34" charset="0"/>
                <a:cs typeface="Tahoma" pitchFamily="34" charset="0"/>
              </a:rPr>
              <a:t>Воспитанники школы-интерната № </a:t>
            </a:r>
            <a:r>
              <a:rPr lang="ru-RU" altLang="ru-RU" sz="2800" b="1" kern="1200" dirty="0" smtClean="0">
                <a:solidFill>
                  <a:srgbClr val="FFFFFF"/>
                </a:solidFill>
                <a:effectLst/>
                <a:latin typeface="Tahoma" pitchFamily="34" charset="0"/>
                <a:cs typeface="Tahoma" pitchFamily="34" charset="0"/>
              </a:rPr>
              <a:t>4</a:t>
            </a:r>
            <a:r>
              <a:rPr lang="ru-RU" altLang="ru-RU" sz="2800" b="1" kern="1200" dirty="0">
                <a:solidFill>
                  <a:srgbClr val="FFFFFF"/>
                </a:solidFill>
                <a:effectLst/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2800" b="1" kern="1200" dirty="0">
                <a:solidFill>
                  <a:srgbClr val="FFFFFF"/>
                </a:solidFill>
                <a:effectLst/>
                <a:latin typeface="Tahoma" pitchFamily="34" charset="0"/>
                <a:cs typeface="Tahoma" pitchFamily="34" charset="0"/>
              </a:rPr>
            </a:br>
            <a:endParaRPr lang="ru-RU" altLang="ru-RU" sz="2800" dirty="0" smtClean="0">
              <a:effectLst/>
            </a:endParaRPr>
          </a:p>
        </p:txBody>
      </p:sp>
      <p:pic>
        <p:nvPicPr>
          <p:cNvPr id="21508" name="Picture 7" descr="IMG_04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2" b="20589"/>
          <a:stretch>
            <a:fillRect/>
          </a:stretch>
        </p:blipFill>
        <p:spPr bwMode="auto">
          <a:xfrm>
            <a:off x="5374593" y="1981200"/>
            <a:ext cx="335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IMG_01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40000"/>
            <a:ext cx="44958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4"/>
          <p:cNvSpPr>
            <a:spLocks noChangeArrowheads="1"/>
          </p:cNvSpPr>
          <p:nvPr/>
        </p:nvSpPr>
        <p:spPr bwMode="auto">
          <a:xfrm>
            <a:off x="533400" y="685800"/>
            <a:ext cx="8382000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sz="2800">
                <a:latin typeface="Tahoma" pitchFamily="34" charset="0"/>
                <a:cs typeface="Tahoma" pitchFamily="34" charset="0"/>
              </a:rPr>
              <a:t>«Конвенция о правах ребенка» (принята резолюцией Генеральной ассамблеи №44/25 от 20.11.1989г.)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ru-RU" altLang="ru-RU" sz="2800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sz="2800">
                <a:latin typeface="Tahoma" pitchFamily="34" charset="0"/>
                <a:cs typeface="Tahoma" pitchFamily="34" charset="0"/>
              </a:rPr>
              <a:t>«Всемирная декларация об обеспечении     выживания, защиты и развития детей»(принята Всемирной встречей на высшем уровне в интересах детей от30.09.2000г.)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sz="2800">
                <a:latin typeface="Tahoma" pitchFamily="34" charset="0"/>
                <a:cs typeface="Tahoma" pitchFamily="34" charset="0"/>
              </a:rPr>
              <a:t> «Конвенция о правах инвалидов» (принята  резолюцией Генеральной ассамблеи № 61/106 от 13.12.2006г.)</a:t>
            </a:r>
            <a:r>
              <a:rPr lang="ru-RU" altLang="ru-RU" sz="1800"/>
              <a:t/>
            </a:r>
            <a:br>
              <a:rPr lang="ru-RU" altLang="ru-RU" sz="1800"/>
            </a:br>
            <a:endParaRPr lang="ru-RU" altLang="ru-RU" sz="180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63880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ru-RU" altLang="ru-RU" sz="2800" kern="1200" dirty="0">
                <a:solidFill>
                  <a:srgbClr val="FFFFFF"/>
                </a:solidFill>
                <a:effectLst/>
                <a:latin typeface="Tahoma" pitchFamily="34" charset="0"/>
                <a:cs typeface="Tahoma" pitchFamily="34" charset="0"/>
              </a:rPr>
              <a:t>Спасибо за внимание!</a:t>
            </a:r>
            <a:endParaRPr lang="ru-RU" sz="3200" i="1" dirty="0"/>
          </a:p>
        </p:txBody>
      </p:sp>
      <p:pic>
        <p:nvPicPr>
          <p:cNvPr id="22531" name="Picture 7" descr="IMG_03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8026"/>
            <a:ext cx="62103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533400" y="228600"/>
            <a:ext cx="80772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sz="2000" b="1">
                <a:latin typeface="Tahoma" pitchFamily="34" charset="0"/>
                <a:cs typeface="Tahoma" pitchFamily="34" charset="0"/>
              </a:rPr>
              <a:t> Закон «Об Образовании в Российской Федерации» №273-ФЗ от 09.12.2012г. статья 79.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ru-RU" altLang="ru-RU" sz="2000" b="1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sz="2000" b="1">
                <a:latin typeface="Tahoma" pitchFamily="34" charset="0"/>
                <a:cs typeface="Tahoma" pitchFamily="34" charset="0"/>
              </a:rPr>
              <a:t> Федеральный закон №168 от 2 июля 2013г.                     «О социальной защите инвалидов  в РФ»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ru-RU" altLang="ru-RU" sz="2000" b="1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sz="2000" b="1">
                <a:latin typeface="Tahoma" pitchFamily="34" charset="0"/>
                <a:cs typeface="Tahoma" pitchFamily="34" charset="0"/>
              </a:rPr>
              <a:t> Постановление Главного государственного санитарного врача Российской Федерации от 15 мая 2013г. № 26          г. Москва "Об утверждении СанПиН 2.4.1.3049-13 «Санитарно  и эпидемиологические требования к устройству, содержанию и организации режима работы дошкольных образовательных организаций</a:t>
            </a:r>
            <a:r>
              <a:rPr lang="ru-RU" altLang="ru-RU" sz="1600" b="1">
                <a:latin typeface="Tahoma" pitchFamily="34" charset="0"/>
                <a:cs typeface="Tahoma" pitchFamily="34" charset="0"/>
              </a:rPr>
              <a:t>»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ru-RU" altLang="ru-RU" sz="2000" b="1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sz="2000" b="1">
                <a:latin typeface="Tahoma" pitchFamily="34" charset="0"/>
                <a:cs typeface="Tahoma" pitchFamily="34" charset="0"/>
              </a:rPr>
              <a:t> Письмо МОиН РФ от 07.06.2013 г. №ИР 535/07               «О коррекционном и инклюзивном образовании детей»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ru-RU" altLang="ru-RU" sz="2000" b="1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sz="2000" b="1">
                <a:latin typeface="Tahoma" pitchFamily="34" charset="0"/>
                <a:cs typeface="Tahoma" pitchFamily="34" charset="0"/>
              </a:rPr>
              <a:t> «Порядок организации и осуществления образовательной деятельности по образовательным программам дошкольного образования» утвержденный приказом МОиН РФ от 30.09.2013 г.</a:t>
            </a:r>
            <a:br>
              <a:rPr lang="ru-RU" altLang="ru-RU" sz="2000" b="1">
                <a:latin typeface="Tahoma" pitchFamily="34" charset="0"/>
                <a:cs typeface="Tahoma" pitchFamily="34" charset="0"/>
              </a:rPr>
            </a:br>
            <a:endParaRPr lang="ru-RU" altLang="ru-RU" sz="2000" b="1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457200" y="381000"/>
            <a:ext cx="8305800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Tahoma" pitchFamily="34" charset="0"/>
                <a:cs typeface="Tahoma" pitchFamily="34" charset="0"/>
              </a:rPr>
              <a:t>Виды групп: </a:t>
            </a:r>
            <a:endParaRPr lang="en-US" altLang="ru-RU" sz="2800" b="1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ru-RU" altLang="ru-RU" sz="2000" u="sng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u="sng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sz="2400" u="sng">
                <a:latin typeface="Tahoma" pitchFamily="34" charset="0"/>
                <a:cs typeface="Tahoma" pitchFamily="34" charset="0"/>
              </a:rPr>
              <a:t> оздоровительные</a:t>
            </a:r>
            <a:r>
              <a:rPr lang="ru-RU" altLang="ru-RU" sz="2400">
                <a:latin typeface="Tahoma" pitchFamily="34" charset="0"/>
                <a:cs typeface="Tahoma" pitchFamily="34" charset="0"/>
              </a:rPr>
              <a:t> – для детей с туберкулезной интоксикацией, ЧБД , с иными отклонениями в развитии, где реализуется образовательная программа с комплексом лечебно-оздоровительных и профилактических мероприятий;</a:t>
            </a:r>
          </a:p>
          <a:p>
            <a:pPr algn="just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US" altLang="ru-RU" sz="2400" u="sng">
              <a:latin typeface="Tahoma" pitchFamily="34" charset="0"/>
              <a:cs typeface="Tahoma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sz="2400" u="sng">
                <a:latin typeface="Tahoma" pitchFamily="34" charset="0"/>
                <a:cs typeface="Tahoma" pitchFamily="34" charset="0"/>
              </a:rPr>
              <a:t> компенсирующие</a:t>
            </a:r>
            <a:r>
              <a:rPr lang="ru-RU" altLang="ru-RU" sz="2400">
                <a:latin typeface="Tahoma" pitchFamily="34" charset="0"/>
                <a:cs typeface="Tahoma" pitchFamily="34" charset="0"/>
              </a:rPr>
              <a:t> – реализуют адаптированную образовательную программу дошкольного образования для детей с ограниченными возможностями здоровья; </a:t>
            </a:r>
          </a:p>
          <a:p>
            <a:pPr algn="just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US" altLang="ru-RU" sz="2400" u="sng">
              <a:latin typeface="Tahoma" pitchFamily="34" charset="0"/>
              <a:cs typeface="Tahoma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sz="2400" u="sng">
                <a:latin typeface="Tahoma" pitchFamily="34" charset="0"/>
                <a:cs typeface="Tahoma" pitchFamily="34" charset="0"/>
              </a:rPr>
              <a:t> комбинированные  </a:t>
            </a:r>
            <a:r>
              <a:rPr lang="ru-RU" altLang="ru-RU" sz="2400">
                <a:latin typeface="Tahoma" pitchFamily="34" charset="0"/>
                <a:cs typeface="Tahoma" pitchFamily="34" charset="0"/>
              </a:rPr>
              <a:t>– осуществляют совместное образование здоровых детей  и детей с ОВЗ.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838200" y="381000"/>
            <a:ext cx="73914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Tahoma" pitchFamily="34" charset="0"/>
                <a:cs typeface="Tahoma" pitchFamily="34" charset="0"/>
              </a:rPr>
              <a:t>Главные требования к организации групп для детей с  ограниченными возможностями здоровья (ОВЗ):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457200" y="2274888"/>
            <a:ext cx="82296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sz="2400">
                <a:latin typeface="Tahoma" pitchFamily="34" charset="0"/>
                <a:cs typeface="Tahoma" pitchFamily="34" charset="0"/>
              </a:rPr>
              <a:t>пониженный уровень наполняемости дошкольных групп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ru-RU" altLang="ru-RU" sz="2400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ru-RU" altLang="ru-RU" sz="2400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sz="2400">
                <a:latin typeface="Tahoma" pitchFamily="34" charset="0"/>
                <a:cs typeface="Tahoma" pitchFamily="34" charset="0"/>
              </a:rPr>
              <a:t> обучение в соответствии с учетом особенностей детей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ru-RU" altLang="ru-RU" sz="2400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sz="2400">
                <a:latin typeface="Tahoma" pitchFamily="34" charset="0"/>
                <a:cs typeface="Tahoma" pitchFamily="34" charset="0"/>
              </a:rPr>
              <a:t>формирование адаптированной образовательной среды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304800" y="304800"/>
            <a:ext cx="861060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Tahoma" pitchFamily="34" charset="0"/>
                <a:cs typeface="Tahoma" pitchFamily="34" charset="0"/>
              </a:rPr>
              <a:t>Инклюзия – включение. </a:t>
            </a:r>
            <a:endParaRPr lang="ru-RU" altLang="ru-RU" sz="2400" i="1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Tahoma" pitchFamily="34" charset="0"/>
                <a:cs typeface="Tahoma" pitchFamily="34" charset="0"/>
              </a:rPr>
              <a:t>Инклюзивное образование  </a:t>
            </a:r>
            <a:r>
              <a:rPr lang="ru-RU" altLang="ru-RU" sz="2400">
                <a:latin typeface="Tahoma" pitchFamily="34" charset="0"/>
                <a:cs typeface="Tahoma" pitchFamily="34" charset="0"/>
              </a:rPr>
              <a:t>- это образование при котором все дети, имеющие физические , интеллектуальные или другие особенности , включены в общую систему образования и обучаются в общеобразовательных учреждениях вместе со своими сверстниками.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Tahoma" pitchFamily="34" charset="0"/>
                <a:cs typeface="Tahoma" pitchFamily="34" charset="0"/>
              </a:rPr>
              <a:t>Виды инклюзии: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u="sng">
                <a:latin typeface="Tahoma" pitchFamily="34" charset="0"/>
                <a:cs typeface="Tahoma" pitchFamily="34" charset="0"/>
              </a:rPr>
              <a:t>точечная</a:t>
            </a:r>
            <a:r>
              <a:rPr lang="ru-RU" altLang="ru-RU" sz="2400">
                <a:latin typeface="Tahoma" pitchFamily="34" charset="0"/>
                <a:cs typeface="Tahoma" pitchFamily="34" charset="0"/>
              </a:rPr>
              <a:t> - ребёнок включается в коллектив сверстников кратковременно (игры, праздники, прогулки);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u="sng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u="sng">
                <a:latin typeface="Tahoma" pitchFamily="34" charset="0"/>
                <a:cs typeface="Tahoma" pitchFamily="34" charset="0"/>
              </a:rPr>
              <a:t>частичная</a:t>
            </a:r>
            <a:r>
              <a:rPr lang="ru-RU" altLang="ru-RU" sz="2400">
                <a:latin typeface="Tahoma" pitchFamily="34" charset="0"/>
                <a:cs typeface="Tahoma" pitchFamily="34" charset="0"/>
              </a:rPr>
              <a:t> - ребёнок включается в режим половины дня, неполной недели;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u="sng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u="sng">
                <a:latin typeface="Tahoma" pitchFamily="34" charset="0"/>
                <a:cs typeface="Tahoma" pitchFamily="34" charset="0"/>
              </a:rPr>
              <a:t>полная</a:t>
            </a:r>
            <a:r>
              <a:rPr lang="ru-RU" altLang="ru-RU" sz="2400">
                <a:latin typeface="Tahoma" pitchFamily="34" charset="0"/>
                <a:cs typeface="Tahoma" pitchFamily="34" charset="0"/>
              </a:rPr>
              <a:t> инклюзия – посещение ребёнком детского сада в режиме полного дня самостоятельно или с сопровождением взрослого.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1905000" y="152400"/>
            <a:ext cx="462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Нормативно-правовая база</a:t>
            </a:r>
            <a:endParaRPr lang="ru-RU" altLang="ru-RU" sz="2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304800" y="685800"/>
            <a:ext cx="8534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200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000" u="sng">
                <a:latin typeface="Tahoma" pitchFamily="34" charset="0"/>
                <a:cs typeface="Tahoma" pitchFamily="34" charset="0"/>
              </a:rPr>
              <a:t>Устав МАДОУ, </a:t>
            </a:r>
            <a:r>
              <a:rPr lang="ru-RU" altLang="ru-RU" sz="2000">
                <a:latin typeface="Tahoma" pitchFamily="34" charset="0"/>
                <a:cs typeface="Tahoma" pitchFamily="34" charset="0"/>
              </a:rPr>
              <a:t>где коррекционное направление обозначено одним из приоритетных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200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000" u="sng">
                <a:latin typeface="Tahoma" pitchFamily="34" charset="0"/>
                <a:cs typeface="Tahoma" pitchFamily="34" charset="0"/>
              </a:rPr>
              <a:t>Положение</a:t>
            </a:r>
            <a:r>
              <a:rPr lang="ru-RU" altLang="ru-RU" sz="2000">
                <a:latin typeface="Tahoma" pitchFamily="34" charset="0"/>
                <a:cs typeface="Tahoma" pitchFamily="34" charset="0"/>
              </a:rPr>
              <a:t> о группах компенсирующей направленности для детей с нарушениями опорно-двигательного аппарата и заболеванием сахарный диабет.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200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000" u="sng">
                <a:latin typeface="Tahoma" pitchFamily="34" charset="0"/>
                <a:cs typeface="Tahoma" pitchFamily="34" charset="0"/>
              </a:rPr>
              <a:t>Положение </a:t>
            </a:r>
            <a:r>
              <a:rPr lang="ru-RU" altLang="ru-RU" sz="2000">
                <a:latin typeface="Tahoma" pitchFamily="34" charset="0"/>
                <a:cs typeface="Tahoma" pitchFamily="34" charset="0"/>
              </a:rPr>
              <a:t>о группе кратковременного пребывания для детей с нарушениями опорно-двигательного аппарата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200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000" u="sng">
                <a:latin typeface="Tahoma" pitchFamily="34" charset="0"/>
                <a:cs typeface="Tahoma" pitchFamily="34" charset="0"/>
              </a:rPr>
              <a:t>Положение</a:t>
            </a:r>
            <a:r>
              <a:rPr lang="ru-RU" altLang="ru-RU" sz="2000">
                <a:latin typeface="Tahoma" pitchFamily="34" charset="0"/>
                <a:cs typeface="Tahoma" pitchFamily="34" charset="0"/>
              </a:rPr>
              <a:t> о психолого-медико-педагогическом консилиуме МАДОУ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200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000" u="sng">
                <a:latin typeface="Tahoma" pitchFamily="34" charset="0"/>
                <a:cs typeface="Tahoma" pitchFamily="34" charset="0"/>
              </a:rPr>
              <a:t>Договор</a:t>
            </a:r>
            <a:r>
              <a:rPr lang="ru-RU" altLang="ru-RU" sz="2000">
                <a:latin typeface="Tahoma" pitchFamily="34" charset="0"/>
                <a:cs typeface="Tahoma" pitchFamily="34" charset="0"/>
              </a:rPr>
              <a:t> между детским садом и родителями, где обозначены условия, особенности организации образовательного процесса для детей с ОВЗ и участие родителей в воспитании и развитии ребенка.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200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000" u="sng">
                <a:latin typeface="Tahoma" pitchFamily="34" charset="0"/>
                <a:cs typeface="Tahoma" pitchFamily="34" charset="0"/>
              </a:rPr>
              <a:t>Штатное расписание</a:t>
            </a:r>
            <a:r>
              <a:rPr lang="ru-RU" altLang="ru-RU" sz="2000">
                <a:latin typeface="Tahoma" pitchFamily="34" charset="0"/>
                <a:cs typeface="Tahoma" pitchFamily="34" charset="0"/>
              </a:rPr>
              <a:t> расширено дополнительными единицами для осуществления  коррекционной работы.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200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000" u="sng">
                <a:latin typeface="Tahoma" pitchFamily="34" charset="0"/>
                <a:cs typeface="Tahoma" pitchFamily="34" charset="0"/>
              </a:rPr>
              <a:t>Адаптированная образовательная программа</a:t>
            </a:r>
            <a:r>
              <a:rPr lang="ru-RU" altLang="ru-RU" sz="2000">
                <a:latin typeface="Tahoma" pitchFamily="34" charset="0"/>
                <a:cs typeface="Tahoma" pitchFamily="34" charset="0"/>
              </a:rPr>
              <a:t>  по квалифицированной коррекции недостатков в физическом развитии детей с нарушениями в развитии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200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000" u="sng">
                <a:latin typeface="Tahoma" pitchFamily="34" charset="0"/>
                <a:cs typeface="Tahoma" pitchFamily="34" charset="0"/>
              </a:rPr>
              <a:t>Программа развития на каждого ребенка с ОВЗ</a:t>
            </a:r>
            <a:r>
              <a:rPr lang="ru-RU" altLang="ru-RU" sz="2000">
                <a:latin typeface="Tahoma" pitchFamily="34" charset="0"/>
                <a:cs typeface="Tahoma" pitchFamily="34" charset="0"/>
              </a:rPr>
              <a:t> куда включен Индивидуальный образовательный маршрут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200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000" u="sng">
                <a:latin typeface="Tahoma" pitchFamily="34" charset="0"/>
                <a:cs typeface="Tahoma" pitchFamily="34" charset="0"/>
              </a:rPr>
              <a:t>Лицензия  на  право ведения образовательной деятельности 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endParaRPr lang="ru-RU" altLang="ru-RU" sz="200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ChangeArrowheads="1"/>
          </p:cNvSpPr>
          <p:nvPr/>
        </p:nvSpPr>
        <p:spPr bwMode="auto">
          <a:xfrm>
            <a:off x="4541838" y="6323013"/>
            <a:ext cx="24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i="1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533400"/>
            <a:ext cx="8077200" cy="4986338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defRPr/>
            </a:pPr>
            <a:endParaRPr lang="ru-RU" altLang="ru-RU" sz="2800" b="1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r>
              <a:rPr lang="ru-RU" altLang="ru-RU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Плановая наполняемость  групп компенсирующей направленности:</a:t>
            </a:r>
          </a:p>
          <a:p>
            <a:pPr algn="just" eaLnBrk="1" hangingPunct="1">
              <a:defRPr/>
            </a:pPr>
            <a:endParaRPr lang="ru-RU" altLang="ru-RU" sz="2400" smtClean="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defRPr/>
            </a:pPr>
            <a:endParaRPr lang="ru-RU" altLang="ru-RU" sz="2400" smtClean="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defRPr/>
            </a:pPr>
            <a:endParaRPr lang="ru-RU" altLang="ru-RU" sz="2400" smtClean="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ru-RU" altLang="ru-RU" sz="2400" smtClean="0">
                <a:latin typeface="Tahoma" pitchFamily="34" charset="0"/>
                <a:cs typeface="Tahoma" pitchFamily="34" charset="0"/>
              </a:rPr>
              <a:t> с нарушениями опорно-двигательного аппарата - 6-8 детей</a:t>
            </a:r>
          </a:p>
          <a:p>
            <a:pPr algn="just">
              <a:buFont typeface="Arial" charset="0"/>
              <a:buChar char="•"/>
              <a:defRPr/>
            </a:pPr>
            <a:endParaRPr lang="ru-RU" altLang="ru-RU" sz="2400" smtClean="0">
              <a:latin typeface="Tahoma" pitchFamily="34" charset="0"/>
              <a:cs typeface="Tahoma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ru-RU" altLang="ru-RU" sz="2400" smtClean="0">
              <a:latin typeface="Tahoma" pitchFamily="34" charset="0"/>
              <a:cs typeface="Tahoma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ru-RU" altLang="ru-RU" sz="2400" smtClean="0">
                <a:latin typeface="Tahoma" pitchFamily="34" charset="0"/>
                <a:cs typeface="Tahoma" pitchFamily="34" charset="0"/>
              </a:rPr>
              <a:t> с иными физическими отклонениями (сахарный диабет)-12 -15детей. </a:t>
            </a:r>
          </a:p>
          <a:p>
            <a:pPr algn="ctr" eaLnBrk="1" hangingPunct="1">
              <a:defRPr/>
            </a:pPr>
            <a:endParaRPr lang="ru-RU" altLang="ru-RU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04800" y="1066800"/>
            <a:ext cx="8534400" cy="646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endParaRPr lang="ru-RU" altLang="ru-RU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381000" y="152400"/>
            <a:ext cx="8305800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u="sng"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u="sng">
                <a:latin typeface="Tahoma" pitchFamily="34" charset="0"/>
                <a:ea typeface="Calibri" pitchFamily="34" charset="0"/>
                <a:cs typeface="Tahoma" pitchFamily="34" charset="0"/>
              </a:rPr>
              <a:t>Штатное расписание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Tahoma" pitchFamily="34" charset="0"/>
                <a:ea typeface="Calibri" pitchFamily="34" charset="0"/>
                <a:cs typeface="Tahoma" pitchFamily="34" charset="0"/>
              </a:rPr>
              <a:t> (дополнительные единицы)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u="sng"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u="sng">
                <a:latin typeface="Tahoma" pitchFamily="34" charset="0"/>
                <a:ea typeface="Calibri" pitchFamily="34" charset="0"/>
                <a:cs typeface="Tahoma" pitchFamily="34" charset="0"/>
              </a:rPr>
              <a:t>группы для детей с нарушениями опорно-двигательного аппарата:</a:t>
            </a:r>
            <a:endParaRPr lang="ru-RU" altLang="ru-RU" sz="2400"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2400">
                <a:latin typeface="Tahoma" pitchFamily="34" charset="0"/>
                <a:ea typeface="Calibri" pitchFamily="34" charset="0"/>
                <a:cs typeface="Tahoma" pitchFamily="34" charset="0"/>
              </a:rPr>
              <a:t> учитель – дефектолог – 2 ставки, 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2400">
                <a:latin typeface="Tahoma" pitchFamily="34" charset="0"/>
                <a:ea typeface="Calibri" pitchFamily="34" charset="0"/>
                <a:cs typeface="Tahoma" pitchFamily="34" charset="0"/>
              </a:rPr>
              <a:t> педагог дополнительного образования (педагог Монтессори) - 1 ставка 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2400">
                <a:latin typeface="Tahoma" pitchFamily="34" charset="0"/>
                <a:ea typeface="Calibri" pitchFamily="34" charset="0"/>
                <a:cs typeface="Tahoma" pitchFamily="34" charset="0"/>
              </a:rPr>
              <a:t> воспитатель 2 ставки на одну группу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2400">
                <a:latin typeface="Tahoma" pitchFamily="34" charset="0"/>
                <a:ea typeface="Calibri" pitchFamily="34" charset="0"/>
                <a:cs typeface="Tahoma" pitchFamily="34" charset="0"/>
              </a:rPr>
              <a:t> инструктор ЛФК - 1 ставка 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2400">
                <a:latin typeface="Tahoma" pitchFamily="34" charset="0"/>
                <a:ea typeface="Calibri" pitchFamily="34" charset="0"/>
                <a:cs typeface="Tahoma" pitchFamily="34" charset="0"/>
              </a:rPr>
              <a:t> медсестра (массаж)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2400">
                <a:latin typeface="Tahoma" pitchFamily="34" charset="0"/>
                <a:ea typeface="Calibri" pitchFamily="34" charset="0"/>
                <a:cs typeface="Tahoma" pitchFamily="34" charset="0"/>
              </a:rPr>
              <a:t> мл. воспитатель  - 0.5 ставки на одну группу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endParaRPr lang="ru-RU" altLang="ru-RU" sz="2400"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u="sng">
                <a:latin typeface="Tahoma" pitchFamily="34" charset="0"/>
                <a:ea typeface="Calibri" pitchFamily="34" charset="0"/>
                <a:cs typeface="Tahoma" pitchFamily="34" charset="0"/>
              </a:rPr>
              <a:t>группы с сахарным диабетом :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2400">
                <a:latin typeface="Tahoma" pitchFamily="34" charset="0"/>
                <a:ea typeface="Calibri" pitchFamily="34" charset="0"/>
                <a:cs typeface="Tahoma" pitchFamily="34" charset="0"/>
              </a:rPr>
              <a:t> медсестра - 1 ставка 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2400">
                <a:latin typeface="Tahoma" pitchFamily="34" charset="0"/>
                <a:ea typeface="Calibri" pitchFamily="34" charset="0"/>
                <a:cs typeface="Tahoma" pitchFamily="34" charset="0"/>
              </a:rPr>
              <a:t> повар - 1 ставка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Другая 7">
      <a:dk1>
        <a:srgbClr val="000514"/>
      </a:dk1>
      <a:lt1>
        <a:srgbClr val="FFFFFF"/>
      </a:lt1>
      <a:dk2>
        <a:srgbClr val="0000F2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1426</TotalTime>
  <Words>689</Words>
  <Application>Microsoft Office PowerPoint</Application>
  <PresentationFormat>Экран (4:3)</PresentationFormat>
  <Paragraphs>100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Лечение сахарного диабета у детей       включает:   1.Соблюдение диеты  2.Дозированные физические нагрузки  3.Лечение препаратами инсулина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Зал лечебной физкультуры</vt:lpstr>
      <vt:lpstr>Развивающая среда</vt:lpstr>
      <vt:lpstr>Презентация PowerPoint</vt:lpstr>
      <vt:lpstr>              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Edius</dc:creator>
  <cp:lastModifiedBy>Конференция</cp:lastModifiedBy>
  <cp:revision>81</cp:revision>
  <cp:lastPrinted>1601-01-01T00:00:00Z</cp:lastPrinted>
  <dcterms:created xsi:type="dcterms:W3CDTF">1601-01-01T00:00:00Z</dcterms:created>
  <dcterms:modified xsi:type="dcterms:W3CDTF">2014-08-28T05:21:33Z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